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157" r:id="rId2"/>
    <p:sldId id="1135" r:id="rId3"/>
    <p:sldId id="1145" r:id="rId4"/>
    <p:sldId id="1146" r:id="rId5"/>
    <p:sldId id="1171" r:id="rId6"/>
    <p:sldId id="1184" r:id="rId7"/>
    <p:sldId id="1168" r:id="rId8"/>
    <p:sldId id="1169" r:id="rId9"/>
    <p:sldId id="1170" r:id="rId10"/>
    <p:sldId id="1172" r:id="rId11"/>
    <p:sldId id="1173" r:id="rId12"/>
    <p:sldId id="1175" r:id="rId13"/>
    <p:sldId id="1176" r:id="rId14"/>
    <p:sldId id="1177" r:id="rId15"/>
    <p:sldId id="1183" r:id="rId16"/>
    <p:sldId id="1174" r:id="rId17"/>
    <p:sldId id="1182" r:id="rId18"/>
    <p:sldId id="1178" r:id="rId19"/>
    <p:sldId id="1147" r:id="rId20"/>
    <p:sldId id="1165" r:id="rId21"/>
    <p:sldId id="1179" r:id="rId22"/>
    <p:sldId id="1164" r:id="rId23"/>
    <p:sldId id="1180" r:id="rId24"/>
    <p:sldId id="1185" r:id="rId25"/>
    <p:sldId id="1186" r:id="rId26"/>
    <p:sldId id="1181" r:id="rId27"/>
    <p:sldId id="1187" r:id="rId28"/>
    <p:sldId id="1188" r:id="rId29"/>
    <p:sldId id="1088" r:id="rId30"/>
    <p:sldId id="1095" r:id="rId31"/>
    <p:sldId id="7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99FF66"/>
    <a:srgbClr val="33CC33"/>
    <a:srgbClr val="AC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4080" autoAdjust="0"/>
  </p:normalViewPr>
  <p:slideViewPr>
    <p:cSldViewPr snapToGrid="0">
      <p:cViewPr varScale="1">
        <p:scale>
          <a:sx n="106" d="100"/>
          <a:sy n="106" d="100"/>
        </p:scale>
        <p:origin x="9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1364-BB9B-409A-954A-08DE07F2ED24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ADC07-7E02-4511-8C74-56A798A74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0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36538" y="815975"/>
            <a:ext cx="7265988" cy="4087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30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4E69FE5-3295-4547-84FE-729A44CE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30D5E689-BC48-4AA9-8790-5EE45C222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0F40EAF-D9EB-4A24-89C2-736A3240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B8DDFF5-A0B4-4FAD-8C59-2D336198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A768BE0-A672-464D-86E4-E7CCD62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5932C85-DF1D-41B1-9F44-2473CA75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7DAEB00-266C-40C5-B31F-90A8BC8C7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E969697-20A3-4F05-A72F-09FA701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212DFD3-2DC8-4E11-9C64-3B762E79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3C26083-B19A-4DEA-8CFF-C58EFDEC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0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E645CEC-7A96-4BE0-BD48-9B2DA4EBF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CEB1F2F-898E-4012-B66C-8827CA6CC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67F5E52-1C8D-4BAC-A1DA-7EDEFC88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D9DD687-9122-4891-AFB0-4EEE394C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DCACA15-7DAA-4E12-A2B3-0C2F43BE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6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463" y="2382730"/>
            <a:ext cx="10095072" cy="830998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799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574" y="3172873"/>
            <a:ext cx="3262853" cy="36924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5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918" y="5084800"/>
            <a:ext cx="9988162" cy="1072184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sz="1800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800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sz="18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3160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95ED204-5D82-489C-8C44-8A1C2A8D3C35}"/>
              </a:ext>
            </a:extLst>
          </p:cNvPr>
          <p:cNvSpPr/>
          <p:nvPr userDrawn="1"/>
        </p:nvSpPr>
        <p:spPr>
          <a:xfrm>
            <a:off x="1" y="0"/>
            <a:ext cx="12192000" cy="584640"/>
          </a:xfrm>
          <a:prstGeom prst="rect">
            <a:avLst/>
          </a:prstGeom>
          <a:gradFill flip="none" rotWithShape="1">
            <a:gsLst>
              <a:gs pos="0">
                <a:srgbClr val="039FC5">
                  <a:shade val="30000"/>
                  <a:satMod val="115000"/>
                </a:srgbClr>
              </a:gs>
              <a:gs pos="50000">
                <a:srgbClr val="039FC5">
                  <a:shade val="67500"/>
                  <a:satMod val="115000"/>
                </a:srgbClr>
              </a:gs>
              <a:gs pos="100000">
                <a:srgbClr val="039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03233" y="83940"/>
            <a:ext cx="4494123" cy="47989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2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914" y="6581135"/>
            <a:ext cx="936122" cy="15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lum brigh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9" y="54285"/>
            <a:ext cx="1703043" cy="525816"/>
          </a:xfrm>
          <a:prstGeom prst="rect">
            <a:avLst/>
          </a:prstGeom>
        </p:spPr>
      </p:pic>
      <p:sp>
        <p:nvSpPr>
          <p:cNvPr id="10" name="橢圓 10"/>
          <p:cNvSpPr/>
          <p:nvPr userDrawn="1"/>
        </p:nvSpPr>
        <p:spPr>
          <a:xfrm>
            <a:off x="11606600" y="6454679"/>
            <a:ext cx="306357" cy="33053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194"/>
            <a:endParaRPr lang="zh-TW" altLang="en-US" sz="2799" b="1" dirty="0">
              <a:solidFill>
                <a:srgbClr val="477AB1">
                  <a:lumMod val="75000"/>
                </a:srgbClr>
              </a:solidFill>
            </a:endParaRPr>
          </a:p>
        </p:txBody>
      </p:sp>
      <p:sp>
        <p:nvSpPr>
          <p:cNvPr id="11" name="投影片編號版面配置區 3"/>
          <p:cNvSpPr txBox="1">
            <a:spLocks/>
          </p:cNvSpPr>
          <p:nvPr userDrawn="1"/>
        </p:nvSpPr>
        <p:spPr>
          <a:xfrm>
            <a:off x="11277039" y="6477838"/>
            <a:ext cx="972845" cy="26058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>
              <a:defRPr/>
            </a:pPr>
            <a:fld id="{566B3443-88FF-483E-9A67-1965FD1BAB9A}" type="slidenum">
              <a:rPr lang="zh-TW" altLang="en-US" sz="1100" smtClean="0">
                <a:solidFill>
                  <a:prstClr val="white"/>
                </a:solidFill>
              </a:rPr>
              <a:pPr algn="ctr" defTabSz="913547">
                <a:defRPr/>
              </a:pPr>
              <a:t>‹#›</a:t>
            </a:fld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351775" y="6483789"/>
            <a:ext cx="2344978" cy="274445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ctr" defTabSz="914194"/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Inventec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537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124526" y="4844535"/>
            <a:ext cx="6048672" cy="457200"/>
          </a:xfrm>
          <a:prstGeom prst="rect">
            <a:avLst/>
          </a:prstGeom>
        </p:spPr>
        <p:txBody>
          <a:bodyPr lIns="91417" tIns="45708" rIns="91417" bIns="45708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3999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3999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99136" y="3500991"/>
            <a:ext cx="1099451" cy="1112792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79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6"/>
            <a:ext cx="879096" cy="647578"/>
          </a:xfrm>
          <a:prstGeom prst="rect">
            <a:avLst/>
          </a:prstGeom>
        </p:spPr>
      </p:pic>
      <p:sp>
        <p:nvSpPr>
          <p:cNvPr id="6" name="cdtTextBox 11 Id18"/>
          <p:cNvSpPr txBox="1"/>
          <p:nvPr userDrawn="1">
            <p:custDataLst>
              <p:tags r:id="rId1"/>
            </p:custDataLst>
          </p:nvPr>
        </p:nvSpPr>
        <p:spPr>
          <a:xfrm>
            <a:off x="-211914" y="6495682"/>
            <a:ext cx="1323964" cy="195263"/>
          </a:xfrm>
          <a:prstGeom prst="rect">
            <a:avLst/>
          </a:prstGeom>
          <a:noFill/>
        </p:spPr>
        <p:txBody>
          <a:bodyPr wrap="square" lIns="469800" tIns="0" rIns="0" bIns="864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2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200" noProof="0" dirty="0" smtClean="0">
                <a:solidFill>
                  <a:srgbClr val="000000"/>
                </a:solidFill>
              </a:rPr>
              <a:t>‹#›</a:t>
            </a:fld>
            <a:endParaRPr lang="de-DE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5"/>
          <p:cNvSpPr txBox="1"/>
          <p:nvPr userDrawn="1"/>
        </p:nvSpPr>
        <p:spPr>
          <a:xfrm>
            <a:off x="11707676" y="6479202"/>
            <a:ext cx="396009" cy="284675"/>
          </a:xfrm>
          <a:prstGeom prst="rect">
            <a:avLst/>
          </a:prstGeom>
          <a:noFill/>
        </p:spPr>
        <p:txBody>
          <a:bodyPr wrap="square" lIns="68562" tIns="34281" rIns="68562" bIns="34281" rtlCol="0" anchor="ctr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 flipH="1">
            <a:off x="11707674" y="6449058"/>
            <a:ext cx="396009" cy="343781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4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B747A57-73FD-4A04-8A54-0D3BA0C5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0409600-E199-4570-A4AD-58B5A671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C76E19D-B347-4470-9A3F-E3B26C5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560499" y="333150"/>
            <a:ext cx="1581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100" dirty="0">
                <a:solidFill>
                  <a:schemeClr val="bg1"/>
                </a:solidFill>
              </a:rPr>
              <a:t>I</a:t>
            </a:r>
            <a:r>
              <a:rPr lang="en-US" altLang="zh-CN" sz="2400" b="1" spc="10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b="1" spc="100" dirty="0">
                <a:solidFill>
                  <a:schemeClr val="bg1"/>
                </a:solidFill>
              </a:rPr>
              <a:t>Factory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878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2738" y="6254846"/>
            <a:ext cx="252911" cy="7353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7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2835" y="6492220"/>
            <a:ext cx="972718" cy="260648"/>
          </a:xfrm>
          <a:prstGeom prst="rect">
            <a:avLst/>
          </a:prstGeom>
        </p:spPr>
        <p:txBody>
          <a:bodyPr vert="horz" lIns="91151" tIns="45579" rIns="91151" bIns="45579" rtlCol="0" anchor="ctr"/>
          <a:lstStyle/>
          <a:p>
            <a:pPr algn="ctr" defTabSz="913547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54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50557" y="6485290"/>
            <a:ext cx="2344673" cy="274509"/>
          </a:xfrm>
          <a:prstGeom prst="rect">
            <a:avLst/>
          </a:prstGeom>
        </p:spPr>
        <p:txBody>
          <a:bodyPr wrap="square" lIns="104188" tIns="52093" rIns="104188" bIns="52093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136" y="6539467"/>
            <a:ext cx="993729" cy="1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610" y="285268"/>
            <a:ext cx="5109756" cy="535279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2" y="1381418"/>
            <a:ext cx="11323749" cy="521593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376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FD104A-0732-42FD-BDF3-74D4704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2B7F37F-4977-4484-8B70-92BD8140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D334292-78A5-4AE3-9A75-BCEF28A6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463BA30-71C2-4F13-AB82-74A19807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8C5AE0E-3F22-44F7-8AAA-6206382C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9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55B801-5A9F-45DD-B84C-854AD8F9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FA29273-5FE8-42F4-9B7E-EEBBBA4D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5E2305B-3D32-4602-B44E-E71107BB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AF48C61-B8B0-419C-AAB5-1FFA6FBB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36459C1-2D0F-42FB-AD11-5480A23E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8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007B59-8961-4F30-BBFF-F8F7838C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29502B8-72C8-4312-80AB-A3A3D70B0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66F28C3-03E6-45A4-A96F-56815EDD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7EBFAB0-6589-4AB9-8850-E151FFC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662F1F9-5FA0-45CE-B961-0DC61482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A5D0E11-7AD3-411C-9604-835B1D9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40F4F7-EF38-4886-90A6-79E6EC01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1A37930-36D6-49B6-8681-B00CEE23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7675BB2-A8C9-4897-ACBA-04315E77E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EA1D0A2-AA00-453D-A6F4-C61DBC6BF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4737DC48-C70B-4421-9604-D44BECA23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7CAE78B-DBA4-4F5E-99CC-E3F017F7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BBCE21C-B661-4173-8753-3AE0773D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F36A85AF-24AC-4009-8FF5-88603B81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2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5DC67E-ED60-4A36-A627-68F46070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2CBEC27-AFF4-439F-ACF9-8F2297D7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2F28F24-59AD-4ACC-88B9-79AB1A85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369F450-2F77-4A92-822D-60B3063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1D4064C-660B-4146-851F-9E9E3457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5BDB591-3963-414F-8F2C-6B2E9052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1EE962-9D1E-4F37-9514-7E0673D6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0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EDA4DB-9E3C-4611-967E-DC7648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DDB6E9-0BDD-4F19-BCA2-C3815C79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32FC0A-5B66-44C8-8129-D5ABA9860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692CB60-0FEC-41D4-9C47-F759EC0C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596457C-AC4F-4051-84F5-E85BCE63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C621390-F97F-4A16-B615-6060E71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4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5ACE49-0056-4581-AE3C-7FC1F0D9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6E7C363-5F53-424B-AA76-1485DBDC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34F2609-8721-47F4-AE7B-C70B0B247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8EF4BC-5DB3-4E36-8A1A-AFC92727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9F4A94E-E2ED-4ECA-B999-5B9EE56B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B41CD82-32F7-4CBA-B5AB-1BA0908C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91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13D0514F-BD65-46D5-84E8-AD81AFC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06BE158-2076-43E5-A473-684B2085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D1F315-59A2-47EE-A5E1-2948D6986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B273-E8D9-4B17-A557-769505C22943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88C8B6D-7F72-471E-B257-ACEEB87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C35594A-0177-4A69-9FF9-1DF971BF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0D85-6D91-45AF-B616-8A3FB173F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2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NULL" TargetMode="Externa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2" y="1917182"/>
            <a:ext cx="12187592" cy="830998"/>
          </a:xfrm>
          <a:prstGeom prst="rect">
            <a:avLst/>
          </a:prstGeom>
        </p:spPr>
        <p:txBody>
          <a:bodyPr/>
          <a:lstStyle/>
          <a:p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长江汽车电子</a:t>
            </a:r>
            <a:r>
              <a:rPr lang="en-US" altLang="zh-CN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3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endParaRPr lang="zh-TW" altLang="en-US" sz="3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910351" y="4379941"/>
            <a:ext cx="10093758" cy="1577681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799" kern="1200" dirty="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群电同津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TPMS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全面设备管理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系统项目进度报告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5320379" y="6252385"/>
            <a:ext cx="1582480" cy="4147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TW" b="1" dirty="0" smtClean="0">
                <a:solidFill>
                  <a:schemeClr val="bg1"/>
                </a:solidFill>
              </a:rPr>
              <a:t>2020-11-18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823658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 smtClean="0"/>
              <a:t>责任单位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47133"/>
            <a:ext cx="11750040" cy="23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823658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 smtClean="0"/>
              <a:t>角色管理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718222"/>
            <a:ext cx="11823307" cy="39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511637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/>
              <a:t>角色</a:t>
            </a:r>
            <a:r>
              <a:rPr lang="zh-CN" altLang="en-US" dirty="0" smtClean="0"/>
              <a:t>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页面操作权限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753100"/>
            <a:ext cx="10394663" cy="51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5383653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/>
              <a:t>角色管理 </a:t>
            </a:r>
            <a:r>
              <a:rPr lang="en-US" altLang="zh-CN" dirty="0"/>
              <a:t>– </a:t>
            </a:r>
            <a:r>
              <a:rPr lang="zh-CN" altLang="en-US" dirty="0" smtClean="0"/>
              <a:t>设备类型权限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85" y="740664"/>
            <a:ext cx="11510385" cy="55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6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823658" cy="480003"/>
          </a:xfrm>
        </p:spPr>
        <p:txBody>
          <a:bodyPr/>
          <a:lstStyle/>
          <a:p>
            <a:r>
              <a:rPr lang="en-US" altLang="zh-CN" dirty="0"/>
              <a:t>ME-IT</a:t>
            </a:r>
            <a:r>
              <a:rPr lang="en-US" altLang="zh-CN" dirty="0" smtClean="0"/>
              <a:t>: </a:t>
            </a:r>
            <a:r>
              <a:rPr lang="zh-CN" altLang="en-US" dirty="0" smtClean="0"/>
              <a:t>用户管理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61727"/>
            <a:ext cx="11776648" cy="38102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3623528"/>
            <a:ext cx="9116568" cy="28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4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 smtClean="0"/>
              <a:t>设备状态看板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7" y="614845"/>
            <a:ext cx="11486425" cy="577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75153" y="13224"/>
            <a:ext cx="2749471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資料調整中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91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902811" cy="480003"/>
          </a:xfrm>
        </p:spPr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5454" y="784598"/>
            <a:ext cx="6569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产线站点定义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MP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产线站点定义 </a:t>
            </a:r>
            <a:r>
              <a:rPr lang="en-US" altLang="zh-CN" sz="2400" dirty="0" smtClean="0"/>
              <a:t>– MAG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供应商信息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035"/>
              </p:ext>
            </p:extLst>
          </p:nvPr>
        </p:nvGraphicFramePr>
        <p:xfrm>
          <a:off x="325454" y="2205637"/>
          <a:ext cx="5778823" cy="4084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/>
                <a:gridCol w="3899223"/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站名</a:t>
                      </a:r>
                      <a:r>
                        <a:rPr lang="en-US" altLang="zh-CN" sz="1600" u="none" strike="noStrike" dirty="0">
                          <a:effectLst/>
                        </a:rPr>
                        <a:t>-</a:t>
                      </a:r>
                      <a:r>
                        <a:rPr lang="zh-CN" altLang="en-US" sz="1600" u="none" strike="noStrike" dirty="0">
                          <a:effectLst/>
                        </a:rPr>
                        <a:t>中文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站名</a:t>
                      </a:r>
                      <a:r>
                        <a:rPr lang="en-US" altLang="zh-CN" sz="1600" u="none" strike="noStrike" dirty="0">
                          <a:effectLst/>
                        </a:rPr>
                        <a:t>-</a:t>
                      </a:r>
                      <a:r>
                        <a:rPr lang="zh-CN" altLang="en-US" sz="1600" u="none" strike="noStrike" dirty="0">
                          <a:effectLst/>
                        </a:rPr>
                        <a:t>英文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插件机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波峰焊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刮板机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前移载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升降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AOI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移载机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复判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抓取机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后移载</a:t>
                      </a:r>
                      <a:r>
                        <a:rPr lang="en-US" altLang="zh-CN" sz="1600" u="none" strike="noStrike">
                          <a:effectLst/>
                        </a:rPr>
                        <a:t>/</a:t>
                      </a:r>
                      <a:r>
                        <a:rPr lang="zh-CN" altLang="en-US" sz="1600" u="none" strike="noStrike">
                          <a:effectLst/>
                        </a:rPr>
                        <a:t>升降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超音波铆合机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PreTest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BurnIn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PD</a:t>
                      </a:r>
                      <a:r>
                        <a:rPr lang="zh-CN" altLang="en-US" sz="1600" u="none" strike="noStrike">
                          <a:effectLst/>
                        </a:rPr>
                        <a:t>测试站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Mapping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8" r="24189"/>
          <a:stretch/>
        </p:blipFill>
        <p:spPr>
          <a:xfrm>
            <a:off x="9197989" y="714356"/>
            <a:ext cx="1914526" cy="56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55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MP-ME/TE</a:t>
            </a:r>
            <a:r>
              <a:rPr lang="zh-CN" altLang="en-US" dirty="0" smtClean="0"/>
              <a:t>相关维护功能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8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87705" cy="480003"/>
          </a:xfrm>
        </p:spPr>
        <p:txBody>
          <a:bodyPr/>
          <a:lstStyle/>
          <a:p>
            <a:r>
              <a:rPr lang="en-US" altLang="zh-CN" dirty="0" smtClean="0"/>
              <a:t>MP-ME: </a:t>
            </a:r>
            <a:r>
              <a:rPr lang="zh-CN" altLang="en-US" dirty="0" smtClean="0"/>
              <a:t>设备类型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718595"/>
            <a:ext cx="11740896" cy="5220240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3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87705" cy="480003"/>
          </a:xfrm>
        </p:spPr>
        <p:txBody>
          <a:bodyPr/>
          <a:lstStyle/>
          <a:p>
            <a:r>
              <a:rPr lang="en-US" altLang="zh-CN" dirty="0"/>
              <a:t>MP-ME: </a:t>
            </a:r>
            <a:r>
              <a:rPr lang="zh-CN" altLang="en-US" dirty="0" smtClean="0"/>
              <a:t>设备型号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839656"/>
            <a:ext cx="11683990" cy="3630930"/>
          </a:xfrm>
          <a:prstGeom prst="rect">
            <a:avLst/>
          </a:prstGeom>
        </p:spPr>
      </p:pic>
      <p:sp>
        <p:nvSpPr>
          <p:cNvPr id="5" name="五角星 4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/>
          <p:cNvSpPr/>
          <p:nvPr/>
        </p:nvSpPr>
        <p:spPr>
          <a:xfrm>
            <a:off x="5811956" y="666572"/>
            <a:ext cx="6160702" cy="564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u="sng" dirty="0" smtClean="0">
                <a:solidFill>
                  <a:schemeClr val="tx1"/>
                </a:solidFill>
              </a:rPr>
              <a:t>TPMS</a:t>
            </a:r>
            <a:r>
              <a:rPr lang="zh-CN" altLang="en-US" b="1" u="sng" dirty="0" smtClean="0">
                <a:solidFill>
                  <a:schemeClr val="tx1"/>
                </a:solidFill>
              </a:rPr>
              <a:t>设备管理</a:t>
            </a:r>
            <a:endParaRPr lang="zh-CN" altLang="en-US" b="1" u="sng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5458" y="666572"/>
            <a:ext cx="5648770" cy="56487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u="sng" dirty="0" smtClean="0">
                <a:solidFill>
                  <a:schemeClr val="tx1"/>
                </a:solidFill>
              </a:rPr>
              <a:t>TPMS </a:t>
            </a:r>
            <a:r>
              <a:rPr lang="zh-CN" altLang="en-US" b="1" u="sng" dirty="0" smtClean="0">
                <a:solidFill>
                  <a:schemeClr val="tx1"/>
                </a:solidFill>
              </a:rPr>
              <a:t>业务框架</a:t>
            </a:r>
            <a:endParaRPr lang="zh-CN" altLang="en-US" b="1" u="sng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96810" cy="480003"/>
          </a:xfrm>
        </p:spPr>
        <p:txBody>
          <a:bodyPr/>
          <a:lstStyle/>
          <a:p>
            <a:r>
              <a:rPr lang="en-US" altLang="zh-CN" dirty="0" smtClean="0"/>
              <a:t>TPM</a:t>
            </a:r>
            <a:r>
              <a:rPr lang="zh-CN" altLang="en-US" dirty="0" smtClean="0"/>
              <a:t>业务结构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3186" y="111181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集团</a:t>
            </a:r>
          </a:p>
        </p:txBody>
      </p:sp>
      <p:sp>
        <p:nvSpPr>
          <p:cNvPr id="5" name="矩形 4"/>
          <p:cNvSpPr/>
          <p:nvPr/>
        </p:nvSpPr>
        <p:spPr>
          <a:xfrm>
            <a:off x="1554970" y="111181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厂区</a:t>
            </a:r>
          </a:p>
        </p:txBody>
      </p:sp>
      <p:sp>
        <p:nvSpPr>
          <p:cNvPr id="6" name="矩形 5"/>
          <p:cNvSpPr/>
          <p:nvPr/>
        </p:nvSpPr>
        <p:spPr>
          <a:xfrm>
            <a:off x="3023663" y="111181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楼层</a:t>
            </a:r>
          </a:p>
        </p:txBody>
      </p:sp>
      <p:sp>
        <p:nvSpPr>
          <p:cNvPr id="7" name="矩形 6"/>
          <p:cNvSpPr/>
          <p:nvPr/>
        </p:nvSpPr>
        <p:spPr>
          <a:xfrm>
            <a:off x="4483818" y="111181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产线</a:t>
            </a:r>
          </a:p>
        </p:txBody>
      </p:sp>
      <p:sp>
        <p:nvSpPr>
          <p:cNvPr id="8" name="矩形 7"/>
          <p:cNvSpPr/>
          <p:nvPr/>
        </p:nvSpPr>
        <p:spPr>
          <a:xfrm>
            <a:off x="4483818" y="204030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</a:t>
            </a:r>
          </a:p>
        </p:txBody>
      </p:sp>
      <p:sp>
        <p:nvSpPr>
          <p:cNvPr id="9" name="矩形 8"/>
          <p:cNvSpPr/>
          <p:nvPr/>
        </p:nvSpPr>
        <p:spPr>
          <a:xfrm>
            <a:off x="3023663" y="2040305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设备型号</a:t>
            </a:r>
          </a:p>
        </p:txBody>
      </p:sp>
      <p:sp>
        <p:nvSpPr>
          <p:cNvPr id="10" name="矩形 9"/>
          <p:cNvSpPr/>
          <p:nvPr/>
        </p:nvSpPr>
        <p:spPr>
          <a:xfrm>
            <a:off x="1554970" y="2040305"/>
            <a:ext cx="1164950" cy="4158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保养清单</a:t>
            </a:r>
          </a:p>
        </p:txBody>
      </p:sp>
      <p:sp>
        <p:nvSpPr>
          <p:cNvPr id="11" name="矩形 10"/>
          <p:cNvSpPr/>
          <p:nvPr/>
        </p:nvSpPr>
        <p:spPr>
          <a:xfrm>
            <a:off x="1554970" y="2968795"/>
            <a:ext cx="1164950" cy="4158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保养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r>
              <a:rPr lang="zh-CN" altLang="en-US" sz="1400" dirty="0">
                <a:solidFill>
                  <a:schemeClr val="tx1"/>
                </a:solidFill>
              </a:rPr>
              <a:t>巡检计划</a:t>
            </a:r>
          </a:p>
        </p:txBody>
      </p:sp>
      <p:sp>
        <p:nvSpPr>
          <p:cNvPr id="13" name="矩形 12"/>
          <p:cNvSpPr/>
          <p:nvPr/>
        </p:nvSpPr>
        <p:spPr>
          <a:xfrm>
            <a:off x="163186" y="3897285"/>
            <a:ext cx="1164950" cy="41580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任务分配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工单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54970" y="3897285"/>
            <a:ext cx="1164950" cy="415803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任务执行</a:t>
            </a:r>
          </a:p>
        </p:txBody>
      </p:sp>
      <p:sp>
        <p:nvSpPr>
          <p:cNvPr id="15" name="矩形 14"/>
          <p:cNvSpPr/>
          <p:nvPr/>
        </p:nvSpPr>
        <p:spPr>
          <a:xfrm>
            <a:off x="4483818" y="2968795"/>
            <a:ext cx="1164950" cy="415803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备件资料</a:t>
            </a:r>
          </a:p>
        </p:txBody>
      </p:sp>
      <p:sp>
        <p:nvSpPr>
          <p:cNvPr id="16" name="矩形 15"/>
          <p:cNvSpPr/>
          <p:nvPr/>
        </p:nvSpPr>
        <p:spPr>
          <a:xfrm>
            <a:off x="3023663" y="3897285"/>
            <a:ext cx="1164950" cy="415803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备件更换</a:t>
            </a:r>
          </a:p>
        </p:txBody>
      </p:sp>
      <p:sp>
        <p:nvSpPr>
          <p:cNvPr id="18" name="矩形 17"/>
          <p:cNvSpPr/>
          <p:nvPr/>
        </p:nvSpPr>
        <p:spPr>
          <a:xfrm>
            <a:off x="3023663" y="4825775"/>
            <a:ext cx="1164950" cy="4158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设备异常</a:t>
            </a:r>
          </a:p>
        </p:txBody>
      </p:sp>
      <p:sp>
        <p:nvSpPr>
          <p:cNvPr id="19" name="矩形 18"/>
          <p:cNvSpPr/>
          <p:nvPr/>
        </p:nvSpPr>
        <p:spPr>
          <a:xfrm>
            <a:off x="3023663" y="5754266"/>
            <a:ext cx="1164950" cy="4158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设备监控</a:t>
            </a:r>
          </a:p>
        </p:txBody>
      </p:sp>
      <p:sp>
        <p:nvSpPr>
          <p:cNvPr id="20" name="矩形 19"/>
          <p:cNvSpPr/>
          <p:nvPr/>
        </p:nvSpPr>
        <p:spPr>
          <a:xfrm>
            <a:off x="4483818" y="3897285"/>
            <a:ext cx="1164950" cy="415803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备件出入库</a:t>
            </a:r>
          </a:p>
        </p:txBody>
      </p:sp>
      <p:sp>
        <p:nvSpPr>
          <p:cNvPr id="22" name="矩形 21"/>
          <p:cNvSpPr/>
          <p:nvPr/>
        </p:nvSpPr>
        <p:spPr>
          <a:xfrm>
            <a:off x="163186" y="2040305"/>
            <a:ext cx="1164950" cy="41580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设备工作组</a:t>
            </a:r>
          </a:p>
        </p:txBody>
      </p:sp>
      <p:sp>
        <p:nvSpPr>
          <p:cNvPr id="23" name="矩形 22"/>
          <p:cNvSpPr/>
          <p:nvPr/>
        </p:nvSpPr>
        <p:spPr>
          <a:xfrm>
            <a:off x="163186" y="2968795"/>
            <a:ext cx="1164950" cy="41580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工作组成员</a:t>
            </a:r>
          </a:p>
        </p:txBody>
      </p:sp>
      <p:sp>
        <p:nvSpPr>
          <p:cNvPr id="24" name="矩形 23"/>
          <p:cNvSpPr/>
          <p:nvPr/>
        </p:nvSpPr>
        <p:spPr>
          <a:xfrm>
            <a:off x="1554970" y="4825775"/>
            <a:ext cx="1164950" cy="4158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维修任务</a:t>
            </a:r>
          </a:p>
        </p:txBody>
      </p:sp>
      <p:sp>
        <p:nvSpPr>
          <p:cNvPr id="25" name="矩形 24"/>
          <p:cNvSpPr/>
          <p:nvPr/>
        </p:nvSpPr>
        <p:spPr>
          <a:xfrm>
            <a:off x="1554970" y="5754266"/>
            <a:ext cx="1164950" cy="4158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报警看板</a:t>
            </a:r>
          </a:p>
        </p:txBody>
      </p:sp>
      <p:sp>
        <p:nvSpPr>
          <p:cNvPr id="26" name="矩形 25"/>
          <p:cNvSpPr/>
          <p:nvPr/>
        </p:nvSpPr>
        <p:spPr>
          <a:xfrm>
            <a:off x="163186" y="5754266"/>
            <a:ext cx="1164950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系统看板</a:t>
            </a:r>
          </a:p>
        </p:txBody>
      </p:sp>
      <p:cxnSp>
        <p:nvCxnSpPr>
          <p:cNvPr id="31" name="直接箭头连接符 30"/>
          <p:cNvCxnSpPr>
            <a:stCxn id="4" idx="3"/>
            <a:endCxn id="5" idx="1"/>
          </p:cNvCxnSpPr>
          <p:nvPr/>
        </p:nvCxnSpPr>
        <p:spPr>
          <a:xfrm>
            <a:off x="1328136" y="1319717"/>
            <a:ext cx="22683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5" idx="3"/>
            <a:endCxn id="6" idx="1"/>
          </p:cNvCxnSpPr>
          <p:nvPr/>
        </p:nvCxnSpPr>
        <p:spPr>
          <a:xfrm>
            <a:off x="2719920" y="1319717"/>
            <a:ext cx="30374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" idx="3"/>
            <a:endCxn id="7" idx="1"/>
          </p:cNvCxnSpPr>
          <p:nvPr/>
        </p:nvCxnSpPr>
        <p:spPr>
          <a:xfrm>
            <a:off x="4188613" y="1319717"/>
            <a:ext cx="29520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7" idx="2"/>
            <a:endCxn id="8" idx="0"/>
          </p:cNvCxnSpPr>
          <p:nvPr/>
        </p:nvCxnSpPr>
        <p:spPr>
          <a:xfrm>
            <a:off x="5066293" y="152761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3"/>
            <a:endCxn id="8" idx="1"/>
          </p:cNvCxnSpPr>
          <p:nvPr/>
        </p:nvCxnSpPr>
        <p:spPr>
          <a:xfrm>
            <a:off x="4188613" y="2248207"/>
            <a:ext cx="295205" cy="0"/>
          </a:xfrm>
          <a:prstGeom prst="straightConnector1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9" idx="1"/>
            <a:endCxn id="10" idx="3"/>
          </p:cNvCxnSpPr>
          <p:nvPr/>
        </p:nvCxnSpPr>
        <p:spPr>
          <a:xfrm flipH="1">
            <a:off x="2719920" y="2248207"/>
            <a:ext cx="30374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11" idx="0"/>
          </p:cNvCxnSpPr>
          <p:nvPr/>
        </p:nvCxnSpPr>
        <p:spPr>
          <a:xfrm>
            <a:off x="2137445" y="245610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2" idx="2"/>
            <a:endCxn id="23" idx="0"/>
          </p:cNvCxnSpPr>
          <p:nvPr/>
        </p:nvCxnSpPr>
        <p:spPr>
          <a:xfrm>
            <a:off x="745661" y="245610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59"/>
          <p:cNvCxnSpPr>
            <a:stCxn id="11" idx="2"/>
          </p:cNvCxnSpPr>
          <p:nvPr/>
        </p:nvCxnSpPr>
        <p:spPr>
          <a:xfrm rot="5400000">
            <a:off x="1330686" y="2799573"/>
            <a:ext cx="221735" cy="1391784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3" idx="3"/>
            <a:endCxn id="14" idx="1"/>
          </p:cNvCxnSpPr>
          <p:nvPr/>
        </p:nvCxnSpPr>
        <p:spPr>
          <a:xfrm>
            <a:off x="1328136" y="4105187"/>
            <a:ext cx="22683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14" idx="3"/>
            <a:endCxn id="16" idx="1"/>
          </p:cNvCxnSpPr>
          <p:nvPr/>
        </p:nvCxnSpPr>
        <p:spPr>
          <a:xfrm>
            <a:off x="2719920" y="4105187"/>
            <a:ext cx="30374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6" idx="3"/>
            <a:endCxn id="20" idx="1"/>
          </p:cNvCxnSpPr>
          <p:nvPr/>
        </p:nvCxnSpPr>
        <p:spPr>
          <a:xfrm>
            <a:off x="4188613" y="4105187"/>
            <a:ext cx="29520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8" idx="2"/>
            <a:endCxn id="15" idx="0"/>
          </p:cNvCxnSpPr>
          <p:nvPr/>
        </p:nvCxnSpPr>
        <p:spPr>
          <a:xfrm>
            <a:off x="5066293" y="245610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1"/>
          <p:cNvCxnSpPr>
            <a:stCxn id="15" idx="2"/>
            <a:endCxn id="20" idx="0"/>
          </p:cNvCxnSpPr>
          <p:nvPr/>
        </p:nvCxnSpPr>
        <p:spPr>
          <a:xfrm>
            <a:off x="5066293" y="338459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81"/>
          <p:cNvCxnSpPr>
            <a:stCxn id="19" idx="0"/>
            <a:endCxn id="18" idx="2"/>
          </p:cNvCxnSpPr>
          <p:nvPr/>
        </p:nvCxnSpPr>
        <p:spPr>
          <a:xfrm flipV="1">
            <a:off x="3606138" y="5241578"/>
            <a:ext cx="0" cy="512688"/>
          </a:xfrm>
          <a:prstGeom prst="straightConnector1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81"/>
          <p:cNvCxnSpPr>
            <a:stCxn id="18" idx="1"/>
            <a:endCxn id="24" idx="3"/>
          </p:cNvCxnSpPr>
          <p:nvPr/>
        </p:nvCxnSpPr>
        <p:spPr>
          <a:xfrm flipH="1">
            <a:off x="2719920" y="5033677"/>
            <a:ext cx="30374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81"/>
          <p:cNvCxnSpPr>
            <a:stCxn id="24" idx="1"/>
            <a:endCxn id="13" idx="2"/>
          </p:cNvCxnSpPr>
          <p:nvPr/>
        </p:nvCxnSpPr>
        <p:spPr>
          <a:xfrm rot="10800000">
            <a:off x="745662" y="4313089"/>
            <a:ext cx="809309" cy="720589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81"/>
          <p:cNvCxnSpPr>
            <a:stCxn id="24" idx="2"/>
            <a:endCxn id="25" idx="0"/>
          </p:cNvCxnSpPr>
          <p:nvPr/>
        </p:nvCxnSpPr>
        <p:spPr>
          <a:xfrm>
            <a:off x="2137445" y="5241578"/>
            <a:ext cx="0" cy="512688"/>
          </a:xfrm>
          <a:prstGeom prst="straightConnector1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23" idx="2"/>
            <a:endCxn id="13" idx="0"/>
          </p:cNvCxnSpPr>
          <p:nvPr/>
        </p:nvCxnSpPr>
        <p:spPr>
          <a:xfrm>
            <a:off x="745661" y="3384598"/>
            <a:ext cx="0" cy="5126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483818" y="4825775"/>
            <a:ext cx="1164950" cy="41580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产线工作组</a:t>
            </a:r>
          </a:p>
        </p:txBody>
      </p:sp>
      <p:cxnSp>
        <p:nvCxnSpPr>
          <p:cNvPr id="47" name="直接箭头连接符 81"/>
          <p:cNvCxnSpPr>
            <a:stCxn id="46" idx="1"/>
            <a:endCxn id="18" idx="3"/>
          </p:cNvCxnSpPr>
          <p:nvPr/>
        </p:nvCxnSpPr>
        <p:spPr>
          <a:xfrm flipH="1">
            <a:off x="4188613" y="5033677"/>
            <a:ext cx="29520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869818" y="5754266"/>
            <a:ext cx="262831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设备类型</a:t>
            </a:r>
            <a:r>
              <a:rPr lang="en-US" altLang="zh-CN" sz="1400" dirty="0"/>
              <a:t>(Device Type)</a:t>
            </a:r>
            <a:endParaRPr lang="zh-CN" altLang="en-US" sz="1400" dirty="0"/>
          </a:p>
        </p:txBody>
      </p:sp>
      <p:sp>
        <p:nvSpPr>
          <p:cNvPr id="96" name="矩形 95"/>
          <p:cNvSpPr/>
          <p:nvPr/>
        </p:nvSpPr>
        <p:spPr>
          <a:xfrm>
            <a:off x="7669013" y="482577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设备列表</a:t>
            </a:r>
            <a:r>
              <a:rPr lang="en-US" altLang="zh-CN" sz="1400" dirty="0"/>
              <a:t>(Device List)</a:t>
            </a:r>
            <a:endParaRPr lang="zh-CN" altLang="en-US" sz="1400" dirty="0"/>
          </a:p>
        </p:txBody>
      </p:sp>
      <p:sp>
        <p:nvSpPr>
          <p:cNvPr id="98" name="矩形 97"/>
          <p:cNvSpPr/>
          <p:nvPr/>
        </p:nvSpPr>
        <p:spPr>
          <a:xfrm>
            <a:off x="9468207" y="389728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设备保养项目</a:t>
            </a:r>
            <a:r>
              <a:rPr lang="en-US" altLang="zh-CN" sz="1400" dirty="0"/>
              <a:t>(</a:t>
            </a:r>
            <a:r>
              <a:rPr lang="zh-CN" altLang="en-US" sz="1400" dirty="0"/>
              <a:t>型号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99" name="矩形 98"/>
          <p:cNvSpPr/>
          <p:nvPr/>
        </p:nvSpPr>
        <p:spPr>
          <a:xfrm>
            <a:off x="10810714" y="389728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设备报修流程</a:t>
            </a:r>
          </a:p>
        </p:txBody>
      </p:sp>
      <p:sp>
        <p:nvSpPr>
          <p:cNvPr id="101" name="矩形 100"/>
          <p:cNvSpPr/>
          <p:nvPr/>
        </p:nvSpPr>
        <p:spPr>
          <a:xfrm>
            <a:off x="5869819" y="296879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设备工艺参数 </a:t>
            </a:r>
            <a:endParaRPr lang="en-US" altLang="zh-CN" sz="1400" dirty="0"/>
          </a:p>
          <a:p>
            <a:pPr algn="ctr"/>
            <a:r>
              <a:rPr lang="en-US" altLang="zh-CN" sz="1400" dirty="0"/>
              <a:t>(</a:t>
            </a:r>
            <a:r>
              <a:rPr lang="zh-CN" altLang="en-US" sz="1400" dirty="0"/>
              <a:t>型号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02" name="矩形 101"/>
          <p:cNvSpPr/>
          <p:nvPr/>
        </p:nvSpPr>
        <p:spPr>
          <a:xfrm>
            <a:off x="10810714" y="296879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设备保养计划</a:t>
            </a:r>
          </a:p>
        </p:txBody>
      </p:sp>
      <p:sp>
        <p:nvSpPr>
          <p:cNvPr id="103" name="矩形 102"/>
          <p:cNvSpPr/>
          <p:nvPr/>
        </p:nvSpPr>
        <p:spPr>
          <a:xfrm>
            <a:off x="7669013" y="296879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设备维修</a:t>
            </a:r>
            <a:endParaRPr lang="en-US" altLang="zh-CN" sz="1400" dirty="0"/>
          </a:p>
          <a:p>
            <a:pPr algn="ctr"/>
            <a:r>
              <a:rPr lang="en-US" altLang="zh-CN" sz="1400" dirty="0"/>
              <a:t>(</a:t>
            </a:r>
            <a:r>
              <a:rPr lang="zh-CN" altLang="en-US" sz="1400" dirty="0"/>
              <a:t>工单管理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04" name="矩形 103"/>
          <p:cNvSpPr/>
          <p:nvPr/>
        </p:nvSpPr>
        <p:spPr>
          <a:xfrm>
            <a:off x="10810714" y="1111815"/>
            <a:ext cx="1065605" cy="415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设备巡检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r>
              <a:rPr lang="zh-CN" altLang="en-US" sz="1400" dirty="0">
                <a:solidFill>
                  <a:schemeClr val="tx1"/>
                </a:solidFill>
              </a:rPr>
              <a:t>保养</a:t>
            </a:r>
          </a:p>
        </p:txBody>
      </p:sp>
      <p:sp>
        <p:nvSpPr>
          <p:cNvPr id="105" name="矩形 104"/>
          <p:cNvSpPr/>
          <p:nvPr/>
        </p:nvSpPr>
        <p:spPr>
          <a:xfrm>
            <a:off x="7515267" y="1111815"/>
            <a:ext cx="1065605" cy="415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设备移线</a:t>
            </a:r>
          </a:p>
        </p:txBody>
      </p:sp>
      <p:sp>
        <p:nvSpPr>
          <p:cNvPr id="107" name="矩形 106"/>
          <p:cNvSpPr/>
          <p:nvPr/>
        </p:nvSpPr>
        <p:spPr>
          <a:xfrm>
            <a:off x="9162990" y="1111815"/>
            <a:ext cx="1065605" cy="415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设备报修</a:t>
            </a:r>
          </a:p>
        </p:txBody>
      </p:sp>
      <p:sp>
        <p:nvSpPr>
          <p:cNvPr id="108" name="矩形 107"/>
          <p:cNvSpPr/>
          <p:nvPr/>
        </p:nvSpPr>
        <p:spPr>
          <a:xfrm>
            <a:off x="5867544" y="1111815"/>
            <a:ext cx="1065605" cy="415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设备盘点</a:t>
            </a:r>
          </a:p>
        </p:txBody>
      </p:sp>
      <p:sp>
        <p:nvSpPr>
          <p:cNvPr id="109" name="矩形 108"/>
          <p:cNvSpPr/>
          <p:nvPr/>
        </p:nvSpPr>
        <p:spPr>
          <a:xfrm>
            <a:off x="7669013" y="389728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设备履历</a:t>
            </a:r>
          </a:p>
        </p:txBody>
      </p:sp>
      <p:sp>
        <p:nvSpPr>
          <p:cNvPr id="110" name="矩形 109"/>
          <p:cNvSpPr/>
          <p:nvPr/>
        </p:nvSpPr>
        <p:spPr>
          <a:xfrm>
            <a:off x="10810714" y="2040305"/>
            <a:ext cx="1065605" cy="41580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设备保养看板</a:t>
            </a:r>
          </a:p>
        </p:txBody>
      </p:sp>
      <p:sp>
        <p:nvSpPr>
          <p:cNvPr id="111" name="矩形 110"/>
          <p:cNvSpPr/>
          <p:nvPr/>
        </p:nvSpPr>
        <p:spPr>
          <a:xfrm>
            <a:off x="7515267" y="2040305"/>
            <a:ext cx="1065605" cy="41580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设备状态看板</a:t>
            </a:r>
          </a:p>
        </p:txBody>
      </p:sp>
      <p:sp>
        <p:nvSpPr>
          <p:cNvPr id="112" name="矩形 111"/>
          <p:cNvSpPr/>
          <p:nvPr/>
        </p:nvSpPr>
        <p:spPr>
          <a:xfrm>
            <a:off x="5869819" y="389728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设备报警设定 </a:t>
            </a:r>
            <a:r>
              <a:rPr lang="en-US" altLang="zh-CN" sz="1400" dirty="0"/>
              <a:t>(</a:t>
            </a:r>
            <a:r>
              <a:rPr lang="zh-CN" altLang="en-US" sz="1400" dirty="0"/>
              <a:t>类型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13" name="矩形 112"/>
          <p:cNvSpPr/>
          <p:nvPr/>
        </p:nvSpPr>
        <p:spPr>
          <a:xfrm>
            <a:off x="9468207" y="482577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设备参数模板</a:t>
            </a:r>
            <a:r>
              <a:rPr lang="en-US" altLang="zh-CN" sz="1400" dirty="0"/>
              <a:t>(</a:t>
            </a:r>
            <a:r>
              <a:rPr lang="zh-CN" altLang="en-US" sz="1400" dirty="0"/>
              <a:t>类型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15" name="矩形 114"/>
          <p:cNvSpPr/>
          <p:nvPr/>
        </p:nvSpPr>
        <p:spPr>
          <a:xfrm>
            <a:off x="10810714" y="482577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供应商列表</a:t>
            </a:r>
          </a:p>
        </p:txBody>
      </p:sp>
      <p:sp>
        <p:nvSpPr>
          <p:cNvPr id="116" name="矩形 115"/>
          <p:cNvSpPr/>
          <p:nvPr/>
        </p:nvSpPr>
        <p:spPr>
          <a:xfrm>
            <a:off x="5867544" y="2040305"/>
            <a:ext cx="1065605" cy="41580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IoT</a:t>
            </a:r>
            <a:r>
              <a:rPr lang="zh-CN" altLang="en-US" sz="1400" dirty="0">
                <a:solidFill>
                  <a:schemeClr val="tx1"/>
                </a:solidFill>
              </a:rPr>
              <a:t>设备看板</a:t>
            </a:r>
          </a:p>
        </p:txBody>
      </p:sp>
      <p:sp>
        <p:nvSpPr>
          <p:cNvPr id="117" name="矩形 116"/>
          <p:cNvSpPr/>
          <p:nvPr/>
        </p:nvSpPr>
        <p:spPr>
          <a:xfrm>
            <a:off x="9162990" y="2040305"/>
            <a:ext cx="1065605" cy="41580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设备统计看板</a:t>
            </a:r>
          </a:p>
        </p:txBody>
      </p:sp>
      <p:sp>
        <p:nvSpPr>
          <p:cNvPr id="118" name="矩形 117"/>
          <p:cNvSpPr/>
          <p:nvPr/>
        </p:nvSpPr>
        <p:spPr>
          <a:xfrm>
            <a:off x="9468207" y="2968795"/>
            <a:ext cx="106560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设备异常管理</a:t>
            </a:r>
            <a:r>
              <a:rPr lang="en-US" altLang="zh-CN" sz="1400" dirty="0"/>
              <a:t>(</a:t>
            </a:r>
            <a:r>
              <a:rPr lang="zh-CN" altLang="en-US" sz="1400" dirty="0"/>
              <a:t>类型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19" name="矩形 118"/>
          <p:cNvSpPr/>
          <p:nvPr/>
        </p:nvSpPr>
        <p:spPr>
          <a:xfrm>
            <a:off x="8860934" y="5754266"/>
            <a:ext cx="3015385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型号</a:t>
            </a:r>
            <a:r>
              <a:rPr lang="en-US" altLang="zh-CN" sz="1400" dirty="0"/>
              <a:t>(Device Model)</a:t>
            </a:r>
            <a:endParaRPr lang="zh-CN" altLang="en-US" sz="1400" dirty="0"/>
          </a:p>
        </p:txBody>
      </p:sp>
      <p:sp>
        <p:nvSpPr>
          <p:cNvPr id="120" name="矩形 119"/>
          <p:cNvSpPr/>
          <p:nvPr/>
        </p:nvSpPr>
        <p:spPr>
          <a:xfrm>
            <a:off x="5869819" y="4825775"/>
            <a:ext cx="1522293" cy="415803"/>
          </a:xfrm>
          <a:prstGeom prst="rect">
            <a:avLst/>
          </a:prstGeom>
          <a:solidFill>
            <a:srgbClr val="039FC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产线</a:t>
            </a:r>
            <a:r>
              <a:rPr lang="en-US" altLang="zh-CN" sz="1400" dirty="0"/>
              <a:t>Layout</a:t>
            </a:r>
            <a:r>
              <a:rPr lang="zh-CN" altLang="en-US" sz="1400" dirty="0"/>
              <a:t>实体</a:t>
            </a:r>
          </a:p>
        </p:txBody>
      </p:sp>
    </p:spTree>
    <p:extLst>
      <p:ext uri="{BB962C8B-B14F-4D97-AF65-F5344CB8AC3E}">
        <p14:creationId xmlns:p14="http://schemas.microsoft.com/office/powerpoint/2010/main" val="23970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805850" cy="480003"/>
          </a:xfrm>
        </p:spPr>
        <p:txBody>
          <a:bodyPr/>
          <a:lstStyle/>
          <a:p>
            <a:r>
              <a:rPr lang="en-US" altLang="zh-CN" dirty="0"/>
              <a:t>MP-ME</a:t>
            </a:r>
            <a:r>
              <a:rPr lang="en-US" altLang="zh-CN" dirty="0" smtClean="0"/>
              <a:t>: </a:t>
            </a:r>
            <a:r>
              <a:rPr lang="zh-CN" altLang="en-US" dirty="0" smtClean="0"/>
              <a:t>设备监控参数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" y="684001"/>
            <a:ext cx="11676698" cy="56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65263" cy="480003"/>
          </a:xfrm>
        </p:spPr>
        <p:txBody>
          <a:bodyPr/>
          <a:lstStyle/>
          <a:p>
            <a:r>
              <a:rPr lang="en-US" altLang="zh-CN" dirty="0"/>
              <a:t>MP-ME</a:t>
            </a:r>
            <a:r>
              <a:rPr lang="en-US" altLang="zh-CN" dirty="0" smtClean="0"/>
              <a:t>: </a:t>
            </a:r>
            <a:r>
              <a:rPr lang="zh-CN" altLang="en-US" dirty="0" smtClean="0"/>
              <a:t>设备台账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696508"/>
            <a:ext cx="11868912" cy="5266752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5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87705" cy="480003"/>
          </a:xfrm>
        </p:spPr>
        <p:txBody>
          <a:bodyPr/>
          <a:lstStyle/>
          <a:p>
            <a:r>
              <a:rPr lang="en-US" altLang="zh-CN" dirty="0"/>
              <a:t>MP-ME: </a:t>
            </a:r>
            <a:r>
              <a:rPr lang="zh-CN" altLang="en-US" dirty="0" smtClean="0"/>
              <a:t>设备布局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826883"/>
            <a:ext cx="11764622" cy="3415933"/>
          </a:xfrm>
          <a:prstGeom prst="rect">
            <a:avLst/>
          </a:prstGeom>
        </p:spPr>
      </p:pic>
      <p:sp>
        <p:nvSpPr>
          <p:cNvPr id="5" name="五角星 4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7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087705" cy="480003"/>
          </a:xfrm>
        </p:spPr>
        <p:txBody>
          <a:bodyPr/>
          <a:lstStyle/>
          <a:p>
            <a:r>
              <a:rPr lang="en-US" altLang="zh-CN" dirty="0"/>
              <a:t>MP-ME: </a:t>
            </a:r>
            <a:r>
              <a:rPr lang="zh-CN" altLang="en-US" dirty="0" smtClean="0"/>
              <a:t>设备状态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" y="779001"/>
            <a:ext cx="11711399" cy="32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9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 smtClean="0"/>
              <a:t>设备状态看板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7" y="614845"/>
            <a:ext cx="11486425" cy="577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75153" y="13224"/>
            <a:ext cx="2749471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資料調整中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856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664810"/>
            <a:ext cx="12001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153" y="13224"/>
            <a:ext cx="2749471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資料調整中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31" y="4522525"/>
            <a:ext cx="2773547" cy="2260831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902811" cy="480003"/>
          </a:xfrm>
        </p:spPr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矩形 2"/>
          <p:cNvSpPr/>
          <p:nvPr/>
        </p:nvSpPr>
        <p:spPr>
          <a:xfrm>
            <a:off x="203233" y="656582"/>
            <a:ext cx="47195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设备类型/型号数据收集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MP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设备列表整理 </a:t>
            </a:r>
            <a:r>
              <a:rPr lang="en-US" altLang="zh-CN" sz="2400" dirty="0" smtClean="0"/>
              <a:t>A01/A07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设备保养表单收集 </a:t>
            </a:r>
            <a:r>
              <a:rPr lang="en-US" altLang="zh-CN" sz="2400" dirty="0"/>
              <a:t>– 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设备维修记录收集 </a:t>
            </a:r>
            <a:r>
              <a:rPr lang="en-US" altLang="zh-CN" sz="2400" dirty="0"/>
              <a:t>– 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设备类型</a:t>
            </a:r>
            <a:r>
              <a:rPr lang="en-US" altLang="zh-CN" sz="2400" dirty="0"/>
              <a:t>/</a:t>
            </a:r>
            <a:r>
              <a:rPr lang="zh-CN" altLang="en-US" sz="2400" dirty="0"/>
              <a:t>型号数据收集 </a:t>
            </a:r>
            <a:r>
              <a:rPr lang="en-US" altLang="zh-CN" sz="2400" dirty="0" smtClean="0"/>
              <a:t>– MAG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设备列表整理 </a:t>
            </a:r>
            <a:r>
              <a:rPr lang="en-US" altLang="zh-CN" sz="2400" dirty="0" smtClean="0"/>
              <a:t>T01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设备</a:t>
            </a:r>
            <a:r>
              <a:rPr lang="zh-CN" altLang="en-US" sz="2400" dirty="0"/>
              <a:t>保养表单收集 </a:t>
            </a:r>
            <a:r>
              <a:rPr lang="en-US" altLang="zh-CN" sz="2400" dirty="0" smtClean="0"/>
              <a:t>– MAG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设备</a:t>
            </a:r>
            <a:r>
              <a:rPr lang="zh-CN" altLang="en-US" sz="2400" dirty="0"/>
              <a:t>维修记录收集 </a:t>
            </a:r>
            <a:r>
              <a:rPr lang="en-US" altLang="zh-CN" sz="2400" dirty="0"/>
              <a:t>- MAG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9127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设备履历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635"/>
          <a:stretch/>
        </p:blipFill>
        <p:spPr>
          <a:xfrm>
            <a:off x="5935196" y="612000"/>
            <a:ext cx="6098286" cy="317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7778"/>
          <a:stretch/>
        </p:blipFill>
        <p:spPr>
          <a:xfrm>
            <a:off x="5935196" y="3744000"/>
            <a:ext cx="6118479" cy="315649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80000" y="612000"/>
          <a:ext cx="5517912" cy="5570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27"/>
                <a:gridCol w="1791238"/>
                <a:gridCol w="2851847"/>
              </a:tblGrid>
              <a:tr h="329643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参数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范例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说明</a:t>
                      </a:r>
                      <a:endParaRPr lang="zh-CN" altLang="en-US" sz="14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设备编码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dirty="0" smtClean="0">
                          <a:solidFill>
                            <a:srgbClr val="FF0000"/>
                          </a:solidFill>
                        </a:rPr>
                        <a:t>MP-TJ-WSM-001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设备唯一编码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资产编号 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dirty="0" smtClean="0">
                          <a:solidFill>
                            <a:srgbClr val="FF0000"/>
                          </a:solidFill>
                        </a:rPr>
                        <a:t>1234567890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SAP</a:t>
                      </a:r>
                      <a:r>
                        <a:rPr lang="zh-CN" altLang="en-US" sz="1200" dirty="0" smtClean="0"/>
                        <a:t>财务数据唯一身份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494465"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设备大类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生产设备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生产设备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检测设备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TW" altLang="en-US" sz="1200" dirty="0" smtClean="0"/>
                        <a:t>輔助设备</a:t>
                      </a:r>
                      <a:r>
                        <a:rPr lang="zh-CN" altLang="en-US" sz="1200" dirty="0" smtClean="0"/>
                        <a:t>，分别对应不同管理</a:t>
                      </a:r>
                      <a:r>
                        <a:rPr lang="zh-TW" altLang="en-US" sz="1200" dirty="0" smtClean="0"/>
                        <a:t>報表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设备类型</a:t>
                      </a:r>
                      <a:endParaRPr lang="en-US" altLang="zh-CN" sz="1200" b="1" i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TW" altLang="en-US" sz="1200" b="1" i="0" dirty="0" smtClean="0">
                          <a:solidFill>
                            <a:srgbClr val="FF0000"/>
                          </a:solidFill>
                        </a:rPr>
                        <a:t>錫爐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中文品名 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回焊炉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dirty="0" smtClean="0">
                          <a:solidFill>
                            <a:srgbClr val="FF0000"/>
                          </a:solidFill>
                        </a:rPr>
                        <a:t>型号</a:t>
                      </a:r>
                      <a:endParaRPr lang="en-US" altLang="zh-CN" sz="1200" b="1" i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dirty="0" err="1" smtClean="0">
                          <a:solidFill>
                            <a:srgbClr val="FF0000"/>
                          </a:solidFill>
                        </a:rPr>
                        <a:t>xxxxxxxx</a:t>
                      </a:r>
                      <a:endParaRPr lang="zh-CN" altLang="en-US" sz="12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设备品牌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勁拓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产品序号</a:t>
                      </a:r>
                      <a:r>
                        <a:rPr lang="en-US" altLang="zh-CN" sz="1200" dirty="0" smtClean="0"/>
                        <a:t> 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001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出厂编号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设备位置 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A07</a:t>
                      </a:r>
                      <a:endParaRPr lang="zh-CN" altLang="en-US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厂区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线别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序号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设备参数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230~400V, 50Hz, 95KW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电压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功率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供应商 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/>
                        <a:t>文澤庭</a:t>
                      </a:r>
                      <a:r>
                        <a:rPr lang="zh-CN" altLang="en-US" sz="1200" dirty="0" smtClean="0"/>
                        <a:t>股份有限公司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采购日期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2020/7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保修期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36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保管部门</a:t>
                      </a:r>
                      <a:endParaRPr lang="en-US" altLang="zh-CN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ME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保管人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ME-XXX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设备图片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  <a:tr h="29667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设备状态</a:t>
                      </a:r>
                      <a:endParaRPr lang="en-US" altLang="zh-CN" sz="1200" dirty="0" smtClean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正常</a:t>
                      </a:r>
                      <a:endParaRPr lang="zh-CN" altLang="en-US" sz="12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91419" marR="91419" marT="45709" marB="45709"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675153" y="13224"/>
            <a:ext cx="2749471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資料調整中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9873219" y="1202256"/>
            <a:ext cx="1444814" cy="1083743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533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241" y="27993"/>
            <a:ext cx="3057247" cy="480003"/>
          </a:xfrm>
        </p:spPr>
        <p:txBody>
          <a:bodyPr/>
          <a:lstStyle/>
          <a:p>
            <a:r>
              <a:rPr lang="zh-CN" altLang="en-US" dirty="0"/>
              <a:t>设备</a:t>
            </a:r>
            <a:r>
              <a:rPr lang="zh-TW" altLang="en-US" dirty="0" smtClean="0"/>
              <a:t>基</a:t>
            </a:r>
            <a:r>
              <a:rPr lang="zh-TW" altLang="en-US" dirty="0"/>
              <a:t>礎資料</a:t>
            </a:r>
            <a:r>
              <a:rPr lang="zh-TW" altLang="en-US" dirty="0" smtClean="0"/>
              <a:t>建立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6" y="692476"/>
            <a:ext cx="10849330" cy="585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06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339102" cy="480003"/>
          </a:xfrm>
        </p:spPr>
        <p:txBody>
          <a:bodyPr/>
          <a:lstStyle/>
          <a:p>
            <a:r>
              <a:rPr lang="zh-CN" altLang="en-US" dirty="0" smtClean="0"/>
              <a:t>设备保养表单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8" y="611999"/>
            <a:ext cx="11709199" cy="50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283061" cy="480003"/>
          </a:xfrm>
        </p:spPr>
        <p:txBody>
          <a:bodyPr/>
          <a:lstStyle/>
          <a:p>
            <a:r>
              <a:rPr lang="en-US" altLang="zh-CN" dirty="0" smtClean="0"/>
              <a:t>TPMS Portal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" y="642900"/>
            <a:ext cx="11069574" cy="57990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12108" y="139220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http://172.25.57.231/portal/chicony.html</a:t>
            </a:r>
          </a:p>
        </p:txBody>
      </p:sp>
    </p:spTree>
    <p:extLst>
      <p:ext uri="{BB962C8B-B14F-4D97-AF65-F5344CB8AC3E}">
        <p14:creationId xmlns:p14="http://schemas.microsoft.com/office/powerpoint/2010/main" val="940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设备维修记录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612000"/>
            <a:ext cx="11796311" cy="52858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82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68" y="5511290"/>
            <a:ext cx="4360222" cy="1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709396" cy="480003"/>
          </a:xfrm>
        </p:spPr>
        <p:txBody>
          <a:bodyPr/>
          <a:lstStyle/>
          <a:p>
            <a:r>
              <a:rPr lang="en-US" altLang="zh-CN" dirty="0" smtClean="0"/>
              <a:t>TPMS </a:t>
            </a:r>
            <a:r>
              <a:rPr lang="zh-CN" altLang="en-US" dirty="0" smtClean="0"/>
              <a:t>登录画面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6298636" cy="4990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04888" y="720000"/>
            <a:ext cx="349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Phase I: Local Account</a:t>
            </a:r>
          </a:p>
          <a:p>
            <a:r>
              <a:rPr lang="en-US" altLang="zh-CN" sz="2000" dirty="0" smtClean="0"/>
              <a:t>Phase II: Domain Account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6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698175" cy="480003"/>
          </a:xfrm>
        </p:spPr>
        <p:txBody>
          <a:bodyPr/>
          <a:lstStyle/>
          <a:p>
            <a:r>
              <a:rPr lang="zh-TW" altLang="en-US" dirty="0" smtClean="0"/>
              <a:t>各單位代表指派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58511"/>
              </p:ext>
            </p:extLst>
          </p:nvPr>
        </p:nvGraphicFramePr>
        <p:xfrm>
          <a:off x="203233" y="752030"/>
          <a:ext cx="11702255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9708"/>
                <a:gridCol w="1872431"/>
                <a:gridCol w="1517135"/>
                <a:gridCol w="3022596"/>
                <a:gridCol w="2650385"/>
              </a:tblGrid>
              <a:tr h="531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角色組權責</a:t>
                      </a:r>
                      <a:endParaRPr 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功能說明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人員名單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临时登录账号</a:t>
                      </a:r>
                      <a:endParaRPr 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  <a:tr h="1593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系統接收</a:t>
                      </a: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系統維運</a:t>
                      </a: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問題排除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軟件管理與報表開發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建議資訊部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MP-IT/123</a:t>
                      </a:r>
                      <a:endParaRPr 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  <a:tr h="531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帳號管理，角色管理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系統管理員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建議資訊部</a:t>
                      </a:r>
                    </a:p>
                  </a:txBody>
                  <a:tcPr marL="17780" marR="177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17780" marR="1778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MP-IT/123</a:t>
                      </a:r>
                      <a:endParaRPr lang="zh-TW" altLang="zh-CN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  <a:tr h="531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TPM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系統運維</a:t>
                      </a:r>
                    </a:p>
                  </a:txBody>
                  <a:tcPr marL="17780" marR="177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124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設備資訊收集</a:t>
                      </a: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設備保養策略制定</a:t>
                      </a: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設備維修</a:t>
                      </a: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保養執行</a:t>
                      </a: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設備維修記錄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設備工程師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</a:t>
                      </a:r>
                      <a:r>
                        <a:rPr lang="en-US" sz="1800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TE,ME,Mag</a:t>
                      </a:r>
                      <a:endParaRPr lang="en-US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出一位代表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</a:t>
                      </a:r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簡</a:t>
                      </a:r>
                      <a:r>
                        <a:rPr lang="zh-TW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副理，張瑞君</a:t>
                      </a:r>
                      <a:endParaRPr lang="en-US" altLang="zh-TW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TE(2/3F): </a:t>
                      </a:r>
                      <a:r>
                        <a:rPr lang="zh-CN" altLang="en-US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郑斌</a:t>
                      </a:r>
                      <a:endParaRPr lang="en-US" altLang="zh-CN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MAG: ENG PIE:</a:t>
                      </a:r>
                      <a:r>
                        <a:rPr lang="en-US" altLang="zh-CN" sz="18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CN" altLang="en-US" sz="18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吕晓飞</a:t>
                      </a:r>
                      <a:endParaRPr lang="en-US" altLang="zh-TW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MP-ME/123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MP-TE/123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MAG-ME/123</a:t>
                      </a:r>
                      <a:endParaRPr 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  <a:tr h="2124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備品庫管理，備品收發業務</a:t>
                      </a: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備品領用申請，備品使用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備品管理員</a:t>
                      </a:r>
                      <a:endParaRPr lang="zh-TW" sz="18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</a:t>
                      </a:r>
                      <a:r>
                        <a:rPr lang="en-US" sz="1800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TE,ME,Mag</a:t>
                      </a:r>
                      <a:endParaRPr lang="en-US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</a:t>
                      </a: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出一位代表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ME:</a:t>
                      </a:r>
                      <a:r>
                        <a:rPr lang="zh-TW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張經理，簡副理，張瑞君</a:t>
                      </a:r>
                      <a:endParaRPr lang="en-US" altLang="zh-TW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TE(2/3F): </a:t>
                      </a:r>
                      <a:r>
                        <a:rPr lang="zh-CN" altLang="en-US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龚自祥</a:t>
                      </a:r>
                      <a:endParaRPr lang="en-US" altLang="zh-CN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MAG: ENG PIE:</a:t>
                      </a:r>
                      <a:r>
                        <a:rPr lang="en-US" altLang="zh-CN" sz="18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CN" altLang="en-US" sz="18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吕晓飞</a:t>
                      </a:r>
                      <a:endParaRPr lang="en-US" altLang="zh-TW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MP-ME/123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MP-TE/123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MAG-ME/123</a:t>
                      </a:r>
                      <a:endParaRPr lang="zh-TW" altLang="zh-CN" sz="18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42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ME-IT </a:t>
            </a:r>
            <a:r>
              <a:rPr lang="zh-CN" altLang="en-US" dirty="0" smtClean="0"/>
              <a:t>相关维护功能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3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695692" cy="480003"/>
          </a:xfrm>
        </p:spPr>
        <p:txBody>
          <a:bodyPr/>
          <a:lstStyle/>
          <a:p>
            <a:r>
              <a:rPr lang="en-US" altLang="zh-CN" dirty="0" smtClean="0"/>
              <a:t>ME-IT: </a:t>
            </a:r>
            <a:r>
              <a:rPr lang="zh-CN" altLang="en-US" dirty="0" smtClean="0"/>
              <a:t>制程类型</a:t>
            </a:r>
            <a:r>
              <a:rPr lang="en-US" altLang="zh-CN" dirty="0" smtClean="0"/>
              <a:t>/</a:t>
            </a:r>
            <a:r>
              <a:rPr lang="zh-CN" altLang="en-US" dirty="0" smtClean="0"/>
              <a:t>线体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725338"/>
            <a:ext cx="11759184" cy="1987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2874256"/>
            <a:ext cx="11759184" cy="23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2823658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 smtClean="0"/>
              <a:t>工站设定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753780"/>
            <a:ext cx="11837129" cy="5052660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33" y="83885"/>
            <a:ext cx="3216009" cy="480003"/>
          </a:xfrm>
        </p:spPr>
        <p:txBody>
          <a:bodyPr/>
          <a:lstStyle/>
          <a:p>
            <a:r>
              <a:rPr lang="en-US" altLang="zh-CN" dirty="0"/>
              <a:t>ME-IT: </a:t>
            </a:r>
            <a:r>
              <a:rPr lang="zh-CN" altLang="en-US" dirty="0" smtClean="0"/>
              <a:t>供应商信息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785283"/>
            <a:ext cx="11951208" cy="4430081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10661904" y="0"/>
            <a:ext cx="502920" cy="525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442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689</Words>
  <Application>Microsoft Office PowerPoint</Application>
  <PresentationFormat>宽屏</PresentationFormat>
  <Paragraphs>213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 Unicode MS</vt:lpstr>
      <vt:lpstr>微軟正黑體</vt:lpstr>
      <vt:lpstr>新細明體</vt:lpstr>
      <vt:lpstr>等线</vt:lpstr>
      <vt:lpstr>等线 Light</vt:lpstr>
      <vt:lpstr>宋体</vt:lpstr>
      <vt:lpstr>微软雅黑</vt:lpstr>
      <vt:lpstr>Arial</vt:lpstr>
      <vt:lpstr>Segoe UI Semibold</vt:lpstr>
      <vt:lpstr>Office 主题​​</vt:lpstr>
      <vt:lpstr>长江汽车电子MES系统方案</vt:lpstr>
      <vt:lpstr>TPM业务结构</vt:lpstr>
      <vt:lpstr>TPMS Portal</vt:lpstr>
      <vt:lpstr>TPMS 登录画面</vt:lpstr>
      <vt:lpstr>各單位代表指派</vt:lpstr>
      <vt:lpstr>ME-IT 相关维护功能</vt:lpstr>
      <vt:lpstr>ME-IT: 制程类型/线体</vt:lpstr>
      <vt:lpstr>ME-IT: 工站设定</vt:lpstr>
      <vt:lpstr>ME-IT: 供应商信息</vt:lpstr>
      <vt:lpstr>ME-IT: 责任单位</vt:lpstr>
      <vt:lpstr>ME-IT: 角色管理</vt:lpstr>
      <vt:lpstr>ME-IT: 角色管理 – 页面操作权限</vt:lpstr>
      <vt:lpstr>ME-IT: 角色管理 – 设备类型权限</vt:lpstr>
      <vt:lpstr>ME-IT: 用户管理</vt:lpstr>
      <vt:lpstr>设备状态看板</vt:lpstr>
      <vt:lpstr>作业</vt:lpstr>
      <vt:lpstr>MP-ME/TE相关维护功能</vt:lpstr>
      <vt:lpstr>MP-ME: 设备类型</vt:lpstr>
      <vt:lpstr>MP-ME: 设备型号</vt:lpstr>
      <vt:lpstr>MP-ME: 设备监控参数</vt:lpstr>
      <vt:lpstr>MP-ME: 设备台账</vt:lpstr>
      <vt:lpstr>MP-ME: 设备布局</vt:lpstr>
      <vt:lpstr>MP-ME: 设备状态</vt:lpstr>
      <vt:lpstr>设备状态看板</vt:lpstr>
      <vt:lpstr>PowerPoint 演示文稿</vt:lpstr>
      <vt:lpstr>作业</vt:lpstr>
      <vt:lpstr>设备履历</vt:lpstr>
      <vt:lpstr>设备基礎資料建立</vt:lpstr>
      <vt:lpstr>设备保养表单</vt:lpstr>
      <vt:lpstr>设备维修记录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长江汽车电子MES系统方案</dc:title>
  <dc:creator>Wu.Jian 吳健 ITC</dc:creator>
  <cp:lastModifiedBy>Wu.Jian 吳健 ITC</cp:lastModifiedBy>
  <cp:revision>178</cp:revision>
  <dcterms:created xsi:type="dcterms:W3CDTF">2020-04-27T01:39:13Z</dcterms:created>
  <dcterms:modified xsi:type="dcterms:W3CDTF">2020-11-24T02:38:54Z</dcterms:modified>
</cp:coreProperties>
</file>